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28016" y="128016"/>
            <a:ext cx="11935663" cy="6601968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SignalHOT_Logo_Ligh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2015" y="1188720"/>
            <a:ext cx="1387665" cy="914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395728"/>
            <a:ext cx="12191695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500" b="0" i="1">
                <a:solidFill>
                  <a:srgbClr val="334155"/>
                </a:solidFill>
                <a:latin typeface="Calibri"/>
              </a:rPr>
              <a:t>For customer success and support teams</a:t>
            </a:r>
          </a:p>
        </p:txBody>
      </p:sp>
      <p:sp>
        <p:nvSpPr>
          <p:cNvPr id="6" name="Rectangle 5"/>
          <p:cNvSpPr/>
          <p:nvPr/>
        </p:nvSpPr>
        <p:spPr>
          <a:xfrm>
            <a:off x="4632807" y="2871216"/>
            <a:ext cx="2926080" cy="2743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0" y="3145536"/>
            <a:ext cx="12191695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1" i="0">
                <a:solidFill>
                  <a:srgbClr val="0F172A"/>
                </a:solidFill>
                <a:latin typeface="Calibri"/>
              </a:rPr>
              <a:t>Product Overview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68496"/>
            <a:ext cx="12191695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b="0" i="0">
                <a:solidFill>
                  <a:srgbClr val="334155"/>
                </a:solidFill>
                <a:latin typeface="Calibri"/>
              </a:rPr>
              <a:t>AI signals platform for customer churn, escalation, success, and growth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4992624"/>
            <a:ext cx="11057839" cy="658368"/>
          </a:xfrm>
          <a:prstGeom prst="rect">
            <a:avLst/>
          </a:prstGeom>
          <a:solidFill>
            <a:srgbClr val="EEF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5193792"/>
            <a:ext cx="184297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C74634"/>
                </a:solidFill>
                <a:latin typeface="Calibri"/>
              </a:rPr>
              <a:t>Four pillars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09901" y="5193792"/>
            <a:ext cx="184297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C74634"/>
                </a:solidFill>
                <a:latin typeface="Calibri"/>
              </a:rPr>
              <a:t>What it does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52874" y="5193792"/>
            <a:ext cx="184297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C74634"/>
                </a:solidFill>
                <a:latin typeface="Calibri"/>
              </a:rPr>
              <a:t>Differentiators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95847" y="5193792"/>
            <a:ext cx="184297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C74634"/>
                </a:solidFill>
                <a:latin typeface="Calibri"/>
              </a:rPr>
              <a:t>Integration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38820" y="5193792"/>
            <a:ext cx="184297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C74634"/>
                </a:solidFill>
                <a:latin typeface="Calibri"/>
              </a:rPr>
              <a:t>Security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781793" y="5193792"/>
            <a:ext cx="184297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C74634"/>
                </a:solidFill>
                <a:latin typeface="Calibri"/>
              </a:rPr>
              <a:t>Plans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8016" cy="6858000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65760"/>
            <a:ext cx="6673108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 i="0">
                <a:solidFill>
                  <a:srgbClr val="C74634"/>
                </a:solidFill>
                <a:latin typeface="Calibri"/>
              </a:rPr>
              <a:t>CORE FUNCTIONALITY</a:t>
            </a:r>
          </a:p>
        </p:txBody>
      </p:sp>
      <p:pic>
        <p:nvPicPr>
          <p:cNvPr id="5" name="Picture 4" descr="SignalHOT_Logo_Ligh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367" y="310896"/>
            <a:ext cx="582819" cy="3840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6928" y="713232"/>
            <a:ext cx="1023209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0F172A"/>
                </a:solidFill>
                <a:latin typeface="Calibri"/>
              </a:rPr>
              <a:t>Four pillars — each a signal and an action.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1371600"/>
            <a:ext cx="10232099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0" i="1">
                <a:solidFill>
                  <a:srgbClr val="334155"/>
                </a:solidFill>
                <a:latin typeface="Calibri"/>
              </a:rPr>
              <a:t>The model detects it; the AI agent recommends the next step.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719072"/>
            <a:ext cx="11121847" cy="1097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66928" y="1865376"/>
            <a:ext cx="5442051" cy="2121408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1865376"/>
            <a:ext cx="5442051" cy="54864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Down Arrow 10"/>
          <p:cNvSpPr/>
          <p:nvPr/>
        </p:nvSpPr>
        <p:spPr>
          <a:xfrm>
            <a:off x="841247" y="2048256"/>
            <a:ext cx="310896" cy="384048"/>
          </a:xfrm>
          <a:prstGeom prst="downArrow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353312" y="2103120"/>
            <a:ext cx="192024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0F172A"/>
                </a:solidFill>
                <a:latin typeface="Calibri"/>
              </a:rPr>
              <a:t>Churn Risk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73552" y="2176272"/>
            <a:ext cx="2461107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1">
                <a:solidFill>
                  <a:srgbClr val="475569"/>
                </a:solidFill>
                <a:latin typeface="Calibri"/>
              </a:rPr>
              <a:t>Who is at risk of leaving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7" y="2560320"/>
            <a:ext cx="4893411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i="0">
                <a:solidFill>
                  <a:srgbClr val="F59E0B"/>
                </a:solidFill>
                <a:latin typeface="Calibri"/>
              </a:rPr>
              <a:t>SIGNAL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1247" y="2779776"/>
            <a:ext cx="4893411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Risk index per account — CSAT, case pressure, engagement, value, renewal.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1247" y="3346704"/>
            <a:ext cx="4893411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i="0">
                <a:solidFill>
                  <a:srgbClr val="F59E0B"/>
                </a:solidFill>
                <a:latin typeface="Calibri"/>
              </a:rPr>
              <a:t>AI AGENT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1247" y="3566160"/>
            <a:ext cx="489341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Recommends the retention step and drafts the outreach.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246723" y="1865376"/>
            <a:ext cx="5442051" cy="2121408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46723" y="1865376"/>
            <a:ext cx="5442051" cy="54864"/>
          </a:xfrm>
          <a:prstGeom prst="rect">
            <a:avLst/>
          </a:prstGeom>
          <a:solidFill>
            <a:srgbClr val="EF44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Down Arrow 19"/>
          <p:cNvSpPr/>
          <p:nvPr/>
        </p:nvSpPr>
        <p:spPr>
          <a:xfrm>
            <a:off x="6521043" y="2048256"/>
            <a:ext cx="310896" cy="384048"/>
          </a:xfrm>
          <a:prstGeom prst="downArrow">
            <a:avLst/>
          </a:prstGeom>
          <a:solidFill>
            <a:srgbClr val="EF44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033107" y="2103120"/>
            <a:ext cx="192024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0F172A"/>
                </a:solidFill>
                <a:latin typeface="Calibri"/>
              </a:rPr>
              <a:t>Escalation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953347" y="2176272"/>
            <a:ext cx="2461107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1">
                <a:solidFill>
                  <a:srgbClr val="475569"/>
                </a:solidFill>
                <a:latin typeface="Calibri"/>
              </a:rPr>
              <a:t>Which cases will escalate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21043" y="2560320"/>
            <a:ext cx="4893411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i="0">
                <a:solidFill>
                  <a:srgbClr val="EF4444"/>
                </a:solidFill>
                <a:latin typeface="Calibri"/>
              </a:rPr>
              <a:t>SIGNAL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21043" y="2779776"/>
            <a:ext cx="4893411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Composite risk index per case — priority, SLA, sentiment, aging, activity.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21043" y="3346704"/>
            <a:ext cx="4893411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i="0">
                <a:solidFill>
                  <a:srgbClr val="EF4444"/>
                </a:solidFill>
                <a:latin typeface="Calibri"/>
              </a:rPr>
              <a:t>AI AGENT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21043" y="3566160"/>
            <a:ext cx="489341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Recommends the response and drafts the exec brief before a case escalates.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66928" y="4114800"/>
            <a:ext cx="5442051" cy="2121408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66928" y="4114800"/>
            <a:ext cx="5442051" cy="54864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5-Point Star 28"/>
          <p:cNvSpPr/>
          <p:nvPr/>
        </p:nvSpPr>
        <p:spPr>
          <a:xfrm>
            <a:off x="841247" y="4297680"/>
            <a:ext cx="310896" cy="384048"/>
          </a:xfrm>
          <a:prstGeom prst="star5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353312" y="4352544"/>
            <a:ext cx="192024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0F172A"/>
                </a:solidFill>
                <a:latin typeface="Calibri"/>
              </a:rPr>
              <a:t>Success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273552" y="4425696"/>
            <a:ext cx="2461107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1">
                <a:solidFill>
                  <a:srgbClr val="475569"/>
                </a:solidFill>
                <a:latin typeface="Calibri"/>
              </a:rPr>
              <a:t>Who can be a reference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41247" y="4809744"/>
            <a:ext cx="4893411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i="0">
                <a:solidFill>
                  <a:srgbClr val="14B8A6"/>
                </a:solidFill>
                <a:latin typeface="Calibri"/>
              </a:rPr>
              <a:t>SIGNAL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41247" y="5029200"/>
            <a:ext cx="4893411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Recognition index — Champions across customers, contacts &amp; staff.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41247" y="5596128"/>
            <a:ext cx="4893411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i="0">
                <a:solidFill>
                  <a:srgbClr val="14B8A6"/>
                </a:solidFill>
                <a:latin typeface="Calibri"/>
              </a:rPr>
              <a:t>AI AGENT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41247" y="5815584"/>
            <a:ext cx="489341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Recommends the reference or renewal ask, and drafts it.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246723" y="4114800"/>
            <a:ext cx="5442051" cy="2121408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6246723" y="4114800"/>
            <a:ext cx="5442051" cy="54864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Up Arrow 37"/>
          <p:cNvSpPr/>
          <p:nvPr/>
        </p:nvSpPr>
        <p:spPr>
          <a:xfrm>
            <a:off x="6521043" y="4297680"/>
            <a:ext cx="310896" cy="384048"/>
          </a:xfrm>
          <a:prstGeom prst="upArrow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7033107" y="4352544"/>
            <a:ext cx="1920240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 i="0">
                <a:solidFill>
                  <a:srgbClr val="0F172A"/>
                </a:solidFill>
                <a:latin typeface="Calibri"/>
              </a:rPr>
              <a:t>Growth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953347" y="4425696"/>
            <a:ext cx="2461107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1">
                <a:solidFill>
                  <a:srgbClr val="475569"/>
                </a:solidFill>
                <a:latin typeface="Calibri"/>
              </a:rPr>
              <a:t>Where expansion is likely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521043" y="4809744"/>
            <a:ext cx="4893411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i="0">
                <a:solidFill>
                  <a:srgbClr val="10B981"/>
                </a:solidFill>
                <a:latin typeface="Calibri"/>
              </a:rPr>
              <a:t>SIGNAL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521043" y="5029200"/>
            <a:ext cx="4893411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Expansion index — ML matches product gaps to needs, weighted by industry.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521043" y="5596128"/>
            <a:ext cx="4893411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i="0">
                <a:solidFill>
                  <a:srgbClr val="10B981"/>
                </a:solidFill>
                <a:latin typeface="Calibri"/>
              </a:rPr>
              <a:t>AI AGENT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521043" y="5815584"/>
            <a:ext cx="4893411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Recommends the next product and drafts the pitch.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66928" y="6291072"/>
            <a:ext cx="11121847" cy="10972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566928" y="6382512"/>
            <a:ext cx="778529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0">
                <a:solidFill>
                  <a:srgbClr val="334155"/>
                </a:solidFill>
                <a:latin typeface="Calibri"/>
              </a:rPr>
              <a:t/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352221" y="6382512"/>
            <a:ext cx="2787914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334155"/>
                </a:solidFill>
                <a:latin typeface="Calibri"/>
              </a:rPr>
              <a:t>signalhot.com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1140135" y="6382512"/>
            <a:ext cx="54864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334155"/>
                </a:solidFill>
                <a:latin typeface="Calibri"/>
              </a:rPr>
              <a:t>2 / 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8016" cy="6858000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65760"/>
            <a:ext cx="6673108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 i="0">
                <a:solidFill>
                  <a:srgbClr val="C74634"/>
                </a:solidFill>
                <a:latin typeface="Calibri"/>
              </a:rPr>
              <a:t>WHAT SIGNALHOT DOES</a:t>
            </a:r>
          </a:p>
        </p:txBody>
      </p:sp>
      <p:pic>
        <p:nvPicPr>
          <p:cNvPr id="5" name="Picture 4" descr="SignalHOT_Logo_Ligh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367" y="310896"/>
            <a:ext cx="582819" cy="3840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6928" y="868680"/>
            <a:ext cx="8897477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4000"/>
              </a:lnSpc>
            </a:pPr>
            <a:r>
              <a:rPr sz="3000" b="1" i="0">
                <a:solidFill>
                  <a:srgbClr val="0F172A"/>
                </a:solidFill>
                <a:latin typeface="Calibri"/>
              </a:rPr>
              <a:t>Which customers need you today?</a:t>
            </a:r>
          </a:p>
          <a:p>
            <a:pPr algn="l">
              <a:lnSpc>
                <a:spcPct val="114000"/>
              </a:lnSpc>
            </a:pPr>
            <a:r>
              <a:rPr sz="3000" b="1" i="0">
                <a:solidFill>
                  <a:srgbClr val="0F172A"/>
                </a:solidFill>
                <a:latin typeface="Calibri"/>
              </a:rPr>
              <a:t>Your support data is signalling.</a:t>
            </a:r>
          </a:p>
        </p:txBody>
      </p:sp>
      <p:sp>
        <p:nvSpPr>
          <p:cNvPr id="7" name="Rectangle 6"/>
          <p:cNvSpPr/>
          <p:nvPr/>
        </p:nvSpPr>
        <p:spPr>
          <a:xfrm>
            <a:off x="566928" y="2066543"/>
            <a:ext cx="1371600" cy="25603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2231136"/>
            <a:ext cx="8897477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 i="0">
                <a:solidFill>
                  <a:srgbClr val="334155"/>
                </a:solidFill>
                <a:latin typeface="Calibri"/>
              </a:rPr>
              <a:t>AI signals platform for customer churn, escalation, success, and growth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2706624"/>
            <a:ext cx="3548786" cy="3163824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2706624"/>
            <a:ext cx="3548786" cy="5029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04672" y="3035808"/>
            <a:ext cx="3073298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 i="0">
                <a:solidFill>
                  <a:srgbClr val="0F172A"/>
                </a:solidFill>
                <a:latin typeface="Calibri"/>
              </a:rPr>
              <a:t>What it does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04672" y="3863340"/>
            <a:ext cx="56692" cy="5669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87552" y="3767328"/>
            <a:ext cx="2945282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 i="0">
                <a:solidFill>
                  <a:srgbClr val="334155"/>
                </a:solidFill>
                <a:latin typeface="Calibri"/>
              </a:rPr>
              <a:t>Monitors every case and customer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04672" y="4338828"/>
            <a:ext cx="56692" cy="5669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87552" y="4242816"/>
            <a:ext cx="2945282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 i="0">
                <a:solidFill>
                  <a:srgbClr val="334155"/>
                </a:solidFill>
                <a:latin typeface="Calibri"/>
              </a:rPr>
              <a:t>Hourly, or on a schedule you set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04672" y="4814316"/>
            <a:ext cx="56692" cy="5669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87552" y="4718304"/>
            <a:ext cx="2945282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 i="0">
                <a:solidFill>
                  <a:srgbClr val="334155"/>
                </a:solidFill>
                <a:latin typeface="Calibri"/>
              </a:rPr>
              <a:t>Shows why each was flagged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04672" y="5289804"/>
            <a:ext cx="56692" cy="5669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87552" y="5193792"/>
            <a:ext cx="2945282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 i="0">
                <a:solidFill>
                  <a:srgbClr val="334155"/>
                </a:solidFill>
                <a:latin typeface="Calibri"/>
              </a:rPr>
              <a:t>Recommends the next action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353458" y="2706624"/>
            <a:ext cx="3548786" cy="3163824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353458" y="2706624"/>
            <a:ext cx="3548786" cy="5029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591202" y="3035808"/>
            <a:ext cx="3073298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 i="0">
                <a:solidFill>
                  <a:srgbClr val="0F172A"/>
                </a:solidFill>
                <a:latin typeface="Calibri"/>
              </a:rPr>
              <a:t>What it needs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91202" y="3863340"/>
            <a:ext cx="56692" cy="5669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774082" y="3767328"/>
            <a:ext cx="2945282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 i="0">
                <a:solidFill>
                  <a:srgbClr val="334155"/>
                </a:solidFill>
                <a:latin typeface="Calibri"/>
              </a:rPr>
              <a:t>The support data you already have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91202" y="4338828"/>
            <a:ext cx="56692" cy="5669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774082" y="4242816"/>
            <a:ext cx="2945282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 i="0">
                <a:solidFill>
                  <a:srgbClr val="334155"/>
                </a:solidFill>
                <a:latin typeface="Calibri"/>
              </a:rPr>
              <a:t>Read-only connection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591202" y="4814316"/>
            <a:ext cx="56692" cy="5669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774082" y="4718304"/>
            <a:ext cx="2945282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 i="0">
                <a:solidFill>
                  <a:srgbClr val="334155"/>
                </a:solidFill>
                <a:latin typeface="Calibri"/>
              </a:rPr>
              <a:t>No new tooling or process change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139988" y="2706624"/>
            <a:ext cx="3548786" cy="3163824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8139988" y="2706624"/>
            <a:ext cx="3548786" cy="50292"/>
          </a:xfrm>
          <a:prstGeom prst="rect">
            <a:avLst/>
          </a:prstGeom>
          <a:solidFill>
            <a:srgbClr val="4755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377732" y="3035808"/>
            <a:ext cx="3073298" cy="329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 i="0">
                <a:solidFill>
                  <a:srgbClr val="0F172A"/>
                </a:solidFill>
                <a:latin typeface="Calibri"/>
              </a:rPr>
              <a:t>What it is not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377732" y="3863340"/>
            <a:ext cx="56692" cy="56692"/>
          </a:xfrm>
          <a:prstGeom prst="rect">
            <a:avLst/>
          </a:prstGeom>
          <a:solidFill>
            <a:srgbClr val="4755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560612" y="3767328"/>
            <a:ext cx="2945282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 i="0">
                <a:solidFill>
                  <a:srgbClr val="334155"/>
                </a:solidFill>
                <a:latin typeface="Calibri"/>
              </a:rPr>
              <a:t>Not a helpdesk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377732" y="4338828"/>
            <a:ext cx="56692" cy="56692"/>
          </a:xfrm>
          <a:prstGeom prst="rect">
            <a:avLst/>
          </a:prstGeom>
          <a:solidFill>
            <a:srgbClr val="4755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560612" y="4242816"/>
            <a:ext cx="2945282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 i="0">
                <a:solidFill>
                  <a:srgbClr val="334155"/>
                </a:solidFill>
                <a:latin typeface="Calibri"/>
              </a:rPr>
              <a:t>Not a system of record</a:t>
            </a:r>
          </a:p>
        </p:txBody>
      </p:sp>
      <p:sp>
        <p:nvSpPr>
          <p:cNvPr id="36" name="Rectangle 35"/>
          <p:cNvSpPr/>
          <p:nvPr/>
        </p:nvSpPr>
        <p:spPr>
          <a:xfrm>
            <a:off x="8377732" y="4814316"/>
            <a:ext cx="56692" cy="56692"/>
          </a:xfrm>
          <a:prstGeom prst="rect">
            <a:avLst/>
          </a:prstGeom>
          <a:solidFill>
            <a:srgbClr val="4755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560612" y="4718304"/>
            <a:ext cx="2945282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0" i="0">
                <a:solidFill>
                  <a:srgbClr val="334155"/>
                </a:solidFill>
                <a:latin typeface="Calibri"/>
              </a:rPr>
              <a:t>No change to how your agents work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66928" y="6291072"/>
            <a:ext cx="11121847" cy="10972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566928" y="6382512"/>
            <a:ext cx="778529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0">
                <a:solidFill>
                  <a:srgbClr val="334155"/>
                </a:solidFill>
                <a:latin typeface="Calibri"/>
              </a:rPr>
              <a:t>Built on Google Cloud  ·  Read-only. SignalHOT never writes to your systems.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352221" y="6382512"/>
            <a:ext cx="2787914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334155"/>
                </a:solidFill>
                <a:latin typeface="Calibri"/>
              </a:rPr>
              <a:t>signalhot.com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1140135" y="6382512"/>
            <a:ext cx="54864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334155"/>
                </a:solidFill>
                <a:latin typeface="Calibri"/>
              </a:rPr>
              <a:t>3 / 7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8016" cy="6858000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65760"/>
            <a:ext cx="6673108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 i="0">
                <a:solidFill>
                  <a:srgbClr val="C74634"/>
                </a:solidFill>
                <a:latin typeface="Calibri"/>
              </a:rPr>
              <a:t>WHERE SIGNALHOT DIFFERS</a:t>
            </a:r>
          </a:p>
        </p:txBody>
      </p:sp>
      <p:pic>
        <p:nvPicPr>
          <p:cNvPr id="5" name="Picture 4" descr="SignalHOT_Logo_Ligh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367" y="310896"/>
            <a:ext cx="582819" cy="3840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6928" y="868680"/>
            <a:ext cx="8897477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4000"/>
              </a:lnSpc>
            </a:pPr>
            <a:r>
              <a:rPr sz="3000" b="1" i="0">
                <a:solidFill>
                  <a:srgbClr val="0F172A"/>
                </a:solidFill>
                <a:latin typeface="Calibri"/>
              </a:rPr>
              <a:t>Four signals, one platform.</a:t>
            </a:r>
          </a:p>
          <a:p>
            <a:pPr algn="l">
              <a:lnSpc>
                <a:spcPct val="114000"/>
              </a:lnSpc>
            </a:pPr>
            <a:r>
              <a:rPr sz="3000" b="1" i="0">
                <a:solidFill>
                  <a:srgbClr val="0F172A"/>
                </a:solidFill>
                <a:latin typeface="Calibri"/>
              </a:rPr>
              <a:t>And it learns from your outcomes.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566928" y="2066543"/>
            <a:ext cx="1371600" cy="25603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2231136"/>
            <a:ext cx="8897477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 i="0">
                <a:solidFill>
                  <a:srgbClr val="334155"/>
                </a:solidFill>
                <a:latin typeface="Calibri"/>
              </a:rPr>
              <a:t>Where SignalHOT differs from the customer success platforms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2706624"/>
            <a:ext cx="5432907" cy="1627632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2706624"/>
            <a:ext cx="5432907" cy="5029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2926080"/>
            <a:ext cx="4920843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F172A"/>
                </a:solidFill>
                <a:latin typeface="Calibri"/>
              </a:rPr>
              <a:t>Four pillars, not one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328416"/>
            <a:ext cx="4920843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450" b="0" i="0">
                <a:solidFill>
                  <a:srgbClr val="334155"/>
                </a:solidFill>
                <a:latin typeface="Calibri"/>
              </a:rPr>
              <a:t>Churn, escalation, success and growth run on the same data, on the same schedule.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22960" y="3931920"/>
            <a:ext cx="4920843" cy="10972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4023360"/>
            <a:ext cx="492084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1">
                <a:solidFill>
                  <a:srgbClr val="475569"/>
                </a:solidFill>
                <a:latin typeface="Calibri"/>
              </a:rPr>
              <a:t>Elsewhere: churn only, with expansion left to the CRM.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55867" y="2706624"/>
            <a:ext cx="5432907" cy="1627632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55867" y="2706624"/>
            <a:ext cx="5432907" cy="5029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11899" y="2926080"/>
            <a:ext cx="4920843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F172A"/>
                </a:solidFill>
                <a:latin typeface="Calibri"/>
              </a:rPr>
              <a:t>Models that learn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11899" y="3328416"/>
            <a:ext cx="4920843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450" b="0" i="0">
                <a:solidFill>
                  <a:srgbClr val="334155"/>
                </a:solidFill>
                <a:latin typeface="Calibri"/>
              </a:rPr>
              <a:t>Churn and growth weights are retuned from the outcomes you record.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511899" y="3931920"/>
            <a:ext cx="4920843" cy="10972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11899" y="4023360"/>
            <a:ext cx="492084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1">
                <a:solidFill>
                  <a:srgbClr val="475569"/>
                </a:solidFill>
                <a:latin typeface="Calibri"/>
              </a:rPr>
              <a:t>Elsewhere: fixed weights, set once at implementation.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66928" y="4535424"/>
            <a:ext cx="5432907" cy="1627632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66928" y="4535424"/>
            <a:ext cx="5432907" cy="5029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2960" y="4754880"/>
            <a:ext cx="4920843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F172A"/>
                </a:solidFill>
                <a:latin typeface="Calibri"/>
              </a:rPr>
              <a:t>Every flag is explained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157216"/>
            <a:ext cx="4920843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450" b="0" i="0">
                <a:solidFill>
                  <a:srgbClr val="334155"/>
                </a:solidFill>
                <a:latin typeface="Calibri"/>
              </a:rPr>
              <a:t>Each one shows its contributing factors and the recommended next action.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22960" y="5760720"/>
            <a:ext cx="4920843" cy="10972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22960" y="5852160"/>
            <a:ext cx="492084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1">
                <a:solidFill>
                  <a:srgbClr val="475569"/>
                </a:solidFill>
                <a:latin typeface="Calibri"/>
              </a:rPr>
              <a:t>Elsewhere: a health number with no visible reasoning.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255867" y="4535424"/>
            <a:ext cx="5432907" cy="1627632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255867" y="4535424"/>
            <a:ext cx="5432907" cy="5029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511899" y="4754880"/>
            <a:ext cx="4920843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F172A"/>
                </a:solidFill>
                <a:latin typeface="Calibri"/>
              </a:rPr>
              <a:t>Live in days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11899" y="5157216"/>
            <a:ext cx="4920843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450" b="0" i="0">
                <a:solidFill>
                  <a:srgbClr val="334155"/>
                </a:solidFill>
                <a:latin typeface="Calibri"/>
              </a:rPr>
              <a:t>A read-only connection to the systems you already run. No rollout, no training.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511899" y="5760720"/>
            <a:ext cx="4920843" cy="10972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11899" y="5852160"/>
            <a:ext cx="492084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1">
                <a:solidFill>
                  <a:srgbClr val="475569"/>
                </a:solidFill>
                <a:latin typeface="Calibri"/>
              </a:rPr>
              <a:t>Elsewhere: a three to six month implementation.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66928" y="6291072"/>
            <a:ext cx="11121847" cy="10972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66928" y="6382512"/>
            <a:ext cx="778529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0">
                <a:solidFill>
                  <a:srgbClr val="334155"/>
                </a:solidFill>
                <a:latin typeface="Calibri"/>
              </a:rPr>
              <a:t/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352221" y="6382512"/>
            <a:ext cx="2787914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334155"/>
                </a:solidFill>
                <a:latin typeface="Calibri"/>
              </a:rPr>
              <a:t>signalhot.com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140135" y="6382512"/>
            <a:ext cx="54864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334155"/>
                </a:solidFill>
                <a:latin typeface="Calibri"/>
              </a:rPr>
              <a:t>4 / 7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8016" cy="6858000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65760"/>
            <a:ext cx="6673108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 i="0">
                <a:solidFill>
                  <a:srgbClr val="C74634"/>
                </a:solidFill>
                <a:latin typeface="Calibri"/>
              </a:rPr>
              <a:t>INTEGRATION APPROACH</a:t>
            </a:r>
          </a:p>
        </p:txBody>
      </p:sp>
      <p:pic>
        <p:nvPicPr>
          <p:cNvPr id="5" name="Picture 4" descr="SignalHOT_Logo_Ligh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367" y="310896"/>
            <a:ext cx="582819" cy="3840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6928" y="868680"/>
            <a:ext cx="8897477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4000"/>
              </a:lnSpc>
            </a:pPr>
            <a:r>
              <a:rPr sz="3000" b="1" i="0">
                <a:solidFill>
                  <a:srgbClr val="0F172A"/>
                </a:solidFill>
                <a:latin typeface="Calibri"/>
              </a:rPr>
              <a:t>One read-only connection.</a:t>
            </a:r>
          </a:p>
          <a:p>
            <a:pPr algn="l">
              <a:lnSpc>
                <a:spcPct val="114000"/>
              </a:lnSpc>
            </a:pPr>
            <a:r>
              <a:rPr sz="3000" b="1" i="0">
                <a:solidFill>
                  <a:srgbClr val="0F172A"/>
                </a:solidFill>
                <a:latin typeface="Calibri"/>
              </a:rPr>
              <a:t>Nothing flows back.</a:t>
            </a:r>
          </a:p>
        </p:txBody>
      </p:sp>
      <p:sp>
        <p:nvSpPr>
          <p:cNvPr id="7" name="Rectangle 6"/>
          <p:cNvSpPr/>
          <p:nvPr/>
        </p:nvSpPr>
        <p:spPr>
          <a:xfrm>
            <a:off x="566928" y="2066543"/>
            <a:ext cx="1371600" cy="25603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2231136"/>
            <a:ext cx="8897477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 i="0">
                <a:solidFill>
                  <a:srgbClr val="334155"/>
                </a:solidFill>
                <a:latin typeface="Calibri"/>
              </a:rPr>
              <a:t>What we connect to, what we read, and how often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2706624"/>
            <a:ext cx="4206240" cy="2432304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2706624"/>
            <a:ext cx="4206240" cy="50292"/>
          </a:xfrm>
          <a:prstGeom prst="rect">
            <a:avLst/>
          </a:prstGeom>
          <a:solidFill>
            <a:srgbClr val="4755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41247" y="2944368"/>
            <a:ext cx="36575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 i="0">
                <a:solidFill>
                  <a:srgbClr val="334155"/>
                </a:solidFill>
                <a:latin typeface="Calibri"/>
              </a:rPr>
              <a:t>YOUR SYSTEMS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41247" y="3428999"/>
            <a:ext cx="50292" cy="146304"/>
          </a:xfrm>
          <a:prstGeom prst="rect">
            <a:avLst/>
          </a:prstGeom>
          <a:solidFill>
            <a:srgbClr val="4755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24128" y="3364991"/>
            <a:ext cx="34747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F172A"/>
                </a:solidFill>
                <a:latin typeface="Calibri"/>
              </a:rPr>
              <a:t>Zendesk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41247" y="3794760"/>
            <a:ext cx="50292" cy="146304"/>
          </a:xfrm>
          <a:prstGeom prst="rect">
            <a:avLst/>
          </a:prstGeom>
          <a:solidFill>
            <a:srgbClr val="4755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24128" y="3730752"/>
            <a:ext cx="34747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F172A"/>
                </a:solidFill>
                <a:latin typeface="Calibri"/>
              </a:rPr>
              <a:t>Salesforce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41247" y="4160520"/>
            <a:ext cx="50292" cy="146304"/>
          </a:xfrm>
          <a:prstGeom prst="rect">
            <a:avLst/>
          </a:prstGeom>
          <a:solidFill>
            <a:srgbClr val="4755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24128" y="4096512"/>
            <a:ext cx="34747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F172A"/>
                </a:solidFill>
                <a:latin typeface="Calibri"/>
              </a:rPr>
              <a:t>ServiceNow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41247" y="4526280"/>
            <a:ext cx="50292" cy="146304"/>
          </a:xfrm>
          <a:prstGeom prst="rect">
            <a:avLst/>
          </a:prstGeom>
          <a:solidFill>
            <a:srgbClr val="4755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24128" y="4462272"/>
            <a:ext cx="34747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F172A"/>
                </a:solidFill>
                <a:latin typeface="Calibri"/>
              </a:rPr>
              <a:t>Custom API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1247" y="4828031"/>
            <a:ext cx="365759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475569"/>
                </a:solidFill>
                <a:latin typeface="Calibri"/>
              </a:rPr>
              <a:t>Set up by your admin.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47488" y="3438144"/>
            <a:ext cx="155448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C74634"/>
                </a:solidFill>
                <a:latin typeface="Calibri"/>
              </a:rPr>
              <a:t>READ ONLY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5047488" y="3767328"/>
            <a:ext cx="1554480" cy="384048"/>
          </a:xfrm>
          <a:prstGeom prst="rightArrow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956048" y="4279392"/>
            <a:ext cx="1737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Incremental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876288" y="2706624"/>
            <a:ext cx="4812487" cy="2432304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876288" y="2706624"/>
            <a:ext cx="4812487" cy="5029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150607" y="2944368"/>
            <a:ext cx="4263847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50" b="1" i="0">
                <a:solidFill>
                  <a:srgbClr val="C74634"/>
                </a:solidFill>
                <a:latin typeface="Calibri"/>
              </a:rPr>
              <a:t>WHAT SIGNALHOT READS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150607" y="3428999"/>
            <a:ext cx="50292" cy="146304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333488" y="3364991"/>
            <a:ext cx="194904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F172A"/>
                </a:solidFill>
                <a:latin typeface="Calibri"/>
              </a:rPr>
              <a:t>Cases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373971" y="3428999"/>
            <a:ext cx="50292" cy="146304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556851" y="3364991"/>
            <a:ext cx="194904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F172A"/>
                </a:solidFill>
                <a:latin typeface="Calibri"/>
              </a:rPr>
              <a:t>Accounts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150607" y="3794760"/>
            <a:ext cx="50292" cy="146304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333488" y="3730752"/>
            <a:ext cx="194904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F172A"/>
                </a:solidFill>
                <a:latin typeface="Calibri"/>
              </a:rPr>
              <a:t>Case comments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373971" y="3794760"/>
            <a:ext cx="50292" cy="146304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556851" y="3730752"/>
            <a:ext cx="194904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F172A"/>
                </a:solidFill>
                <a:latin typeface="Calibri"/>
              </a:rPr>
              <a:t>Contacts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150607" y="4160520"/>
            <a:ext cx="50292" cy="146304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333488" y="4096512"/>
            <a:ext cx="194904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F172A"/>
                </a:solidFill>
                <a:latin typeface="Calibri"/>
              </a:rPr>
              <a:t>CSAT responses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73971" y="4160520"/>
            <a:ext cx="50292" cy="146304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9556851" y="4096512"/>
            <a:ext cx="194904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F172A"/>
                </a:solidFill>
                <a:latin typeface="Calibri"/>
              </a:rPr>
              <a:t>Support staff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150607" y="4828031"/>
            <a:ext cx="4263847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475569"/>
                </a:solidFill>
                <a:latin typeface="Calibri"/>
              </a:rPr>
              <a:t>No attachments, no agent screens, no billing data.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66928" y="5285232"/>
            <a:ext cx="3548786" cy="896112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566928" y="5285232"/>
            <a:ext cx="45720" cy="89611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804672" y="5413248"/>
            <a:ext cx="309158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F172A"/>
                </a:solidFill>
                <a:latin typeface="Calibri"/>
              </a:rPr>
              <a:t>You choose the sync cadence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04672" y="5742432"/>
            <a:ext cx="3091586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Hourly, every six or twelve hours,</a:t>
            </a:r>
          </a:p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daily, or on demand.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353458" y="5285232"/>
            <a:ext cx="3548786" cy="896112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4353458" y="5285232"/>
            <a:ext cx="45720" cy="89611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4591202" y="5413248"/>
            <a:ext cx="309158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F172A"/>
                </a:solidFill>
                <a:latin typeface="Calibri"/>
              </a:rPr>
              <a:t>Only what changed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591202" y="5742432"/>
            <a:ext cx="3091586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After the first run each sync collects changes since the last one.</a:t>
            </a:r>
          </a:p>
        </p:txBody>
      </p:sp>
      <p:sp>
        <p:nvSpPr>
          <p:cNvPr id="48" name="Rectangle 47"/>
          <p:cNvSpPr/>
          <p:nvPr/>
        </p:nvSpPr>
        <p:spPr>
          <a:xfrm>
            <a:off x="8139988" y="5285232"/>
            <a:ext cx="3548786" cy="896112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8139988" y="5285232"/>
            <a:ext cx="45720" cy="89611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8377732" y="5413248"/>
            <a:ext cx="309158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 i="0">
                <a:solidFill>
                  <a:srgbClr val="0F172A"/>
                </a:solidFill>
                <a:latin typeface="Calibri"/>
              </a:rPr>
              <a:t>Nothing is written back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377732" y="5742432"/>
            <a:ext cx="3091586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No tickets, fields or comments are created or changed in your systems.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66928" y="6291072"/>
            <a:ext cx="11121847" cy="10972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566928" y="6382512"/>
            <a:ext cx="778529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0">
                <a:solidFill>
                  <a:srgbClr val="334155"/>
                </a:solidFill>
                <a:latin typeface="Calibri"/>
              </a:rPr>
              <a:t>Credentials are encrypted at rest and can be revoked from your side at any time.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352221" y="6382512"/>
            <a:ext cx="2787914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334155"/>
                </a:solidFill>
                <a:latin typeface="Calibri"/>
              </a:rPr>
              <a:t>signalhot.com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1140135" y="6382512"/>
            <a:ext cx="54864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334155"/>
                </a:solidFill>
                <a:latin typeface="Calibri"/>
              </a:rPr>
              <a:t>5 / 7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8016" cy="6858000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65760"/>
            <a:ext cx="6673108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 i="0">
                <a:solidFill>
                  <a:srgbClr val="C74634"/>
                </a:solidFill>
                <a:latin typeface="Calibri"/>
              </a:rPr>
              <a:t>DATA PRIVACY AND SECURITY</a:t>
            </a:r>
          </a:p>
        </p:txBody>
      </p:sp>
      <p:pic>
        <p:nvPicPr>
          <p:cNvPr id="5" name="Picture 4" descr="SignalHOT_Logo_Ligh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367" y="310896"/>
            <a:ext cx="582819" cy="3840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6928" y="713232"/>
            <a:ext cx="10232099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 i="0">
                <a:solidFill>
                  <a:srgbClr val="0F172A"/>
                </a:solidFill>
                <a:latin typeface="Calibri"/>
              </a:rPr>
              <a:t>Your data stays yours. Here is exactly how.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1371600"/>
            <a:ext cx="10232099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50" b="0" i="1">
                <a:solidFill>
                  <a:srgbClr val="334155"/>
                </a:solidFill>
                <a:latin typeface="Calibri"/>
              </a:rPr>
              <a:t>How your data is separated, encrypted, accessed, and processed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719072"/>
            <a:ext cx="11121847" cy="1097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66928" y="1865376"/>
            <a:ext cx="5442051" cy="1700784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1865376"/>
            <a:ext cx="5442051" cy="54864"/>
          </a:xfrm>
          <a:prstGeom prst="rect">
            <a:avLst/>
          </a:prstGeom>
          <a:solidFill>
            <a:srgbClr val="4F46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Cube 10"/>
          <p:cNvSpPr/>
          <p:nvPr/>
        </p:nvSpPr>
        <p:spPr>
          <a:xfrm>
            <a:off x="841247" y="2066544"/>
            <a:ext cx="347472" cy="347472"/>
          </a:xfrm>
          <a:prstGeom prst="cube">
            <a:avLst/>
          </a:prstGeom>
          <a:solidFill>
            <a:srgbClr val="4F46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371600" y="2103120"/>
            <a:ext cx="4417923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F172A"/>
                </a:solidFill>
                <a:latin typeface="Calibri"/>
              </a:rPr>
              <a:t>Tenant isolation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41247" y="2729484"/>
            <a:ext cx="50292" cy="118872"/>
          </a:xfrm>
          <a:prstGeom prst="rect">
            <a:avLst/>
          </a:prstGeom>
          <a:solidFill>
            <a:srgbClr val="4F46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05840" y="2651760"/>
            <a:ext cx="472881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 i="0">
                <a:solidFill>
                  <a:srgbClr val="334155"/>
                </a:solidFill>
                <a:latin typeface="Calibri"/>
              </a:rPr>
              <a:t>Every record is scoped to one tenant, enforced at the API layer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41247" y="3076956"/>
            <a:ext cx="50292" cy="118872"/>
          </a:xfrm>
          <a:prstGeom prst="rect">
            <a:avLst/>
          </a:prstGeom>
          <a:solidFill>
            <a:srgbClr val="4F46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05840" y="2999232"/>
            <a:ext cx="472881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 i="0">
                <a:solidFill>
                  <a:srgbClr val="334155"/>
                </a:solidFill>
                <a:latin typeface="Calibri"/>
              </a:rPr>
              <a:t>No customer account can reach another tenant's data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46723" y="1865376"/>
            <a:ext cx="5442051" cy="1700784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246723" y="1865376"/>
            <a:ext cx="5442051" cy="54864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Donut 18"/>
          <p:cNvSpPr/>
          <p:nvPr/>
        </p:nvSpPr>
        <p:spPr>
          <a:xfrm>
            <a:off x="6521043" y="2066544"/>
            <a:ext cx="347472" cy="347472"/>
          </a:xfrm>
          <a:prstGeom prst="donu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051395" y="2103120"/>
            <a:ext cx="4417923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F172A"/>
                </a:solidFill>
                <a:latin typeface="Calibri"/>
              </a:rPr>
              <a:t>Encryption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521043" y="2729484"/>
            <a:ext cx="50292" cy="118872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685635" y="2651760"/>
            <a:ext cx="472881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 i="0">
                <a:solidFill>
                  <a:srgbClr val="334155"/>
                </a:solidFill>
                <a:latin typeface="Calibri"/>
              </a:rPr>
              <a:t>TLS in transit, encrypted at rest on Google Cloud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521043" y="3076956"/>
            <a:ext cx="50292" cy="118872"/>
          </a:xfrm>
          <a:prstGeom prst="rect">
            <a:avLst/>
          </a:prstGeom>
          <a:solidFill>
            <a:srgbClr val="10B9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685635" y="2999232"/>
            <a:ext cx="472881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 i="0">
                <a:solidFill>
                  <a:srgbClr val="334155"/>
                </a:solidFill>
                <a:latin typeface="Calibri"/>
              </a:rPr>
              <a:t>Connector credentials encrypted with a separate key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66928" y="3694176"/>
            <a:ext cx="5442051" cy="1700784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566928" y="3694176"/>
            <a:ext cx="5442051" cy="54864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Chevron 26"/>
          <p:cNvSpPr/>
          <p:nvPr/>
        </p:nvSpPr>
        <p:spPr>
          <a:xfrm>
            <a:off x="841247" y="3895344"/>
            <a:ext cx="347472" cy="347472"/>
          </a:xfrm>
          <a:prstGeom prst="chevron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371600" y="3931920"/>
            <a:ext cx="4417923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F172A"/>
                </a:solidFill>
                <a:latin typeface="Calibri"/>
              </a:rPr>
              <a:t>Access control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41247" y="4558284"/>
            <a:ext cx="50292" cy="118872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005840" y="4480560"/>
            <a:ext cx="472881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 i="0">
                <a:solidFill>
                  <a:srgbClr val="334155"/>
                </a:solidFill>
                <a:latin typeface="Calibri"/>
              </a:rPr>
              <a:t>Named accounts and roles. New users need admin approval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41247" y="4905756"/>
            <a:ext cx="50292" cy="118872"/>
          </a:xfrm>
          <a:prstGeom prst="rect">
            <a:avLst/>
          </a:prstGeom>
          <a:solidFill>
            <a:srgbClr val="F59E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005840" y="4828032"/>
            <a:ext cx="472881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 i="0">
                <a:solidFill>
                  <a:srgbClr val="334155"/>
                </a:solidFill>
                <a:latin typeface="Calibri"/>
              </a:rPr>
              <a:t>Sessions expire after eight hours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246723" y="3694176"/>
            <a:ext cx="5442051" cy="1700784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6246723" y="3694176"/>
            <a:ext cx="5442051" cy="54864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Gear 6 34"/>
          <p:cNvSpPr/>
          <p:nvPr/>
        </p:nvSpPr>
        <p:spPr>
          <a:xfrm>
            <a:off x="6521043" y="3895344"/>
            <a:ext cx="347472" cy="347472"/>
          </a:xfrm>
          <a:prstGeom prst="gear6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051395" y="3931920"/>
            <a:ext cx="4417923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F172A"/>
                </a:solidFill>
                <a:latin typeface="Calibri"/>
              </a:rPr>
              <a:t>AI processing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521043" y="4558284"/>
            <a:ext cx="50292" cy="118872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685635" y="4480560"/>
            <a:ext cx="472881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 i="0">
                <a:solidFill>
                  <a:srgbClr val="334155"/>
                </a:solidFill>
                <a:latin typeface="Calibri"/>
              </a:rPr>
              <a:t>Signals are detected inside SignalHOT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521043" y="4905756"/>
            <a:ext cx="50292" cy="118872"/>
          </a:xfrm>
          <a:prstGeom prst="rect">
            <a:avLst/>
          </a:prstGeom>
          <a:solidFill>
            <a:srgbClr val="14B8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685635" y="4828032"/>
            <a:ext cx="472881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 i="0">
                <a:solidFill>
                  <a:srgbClr val="334155"/>
                </a:solidFill>
                <a:latin typeface="Calibri"/>
              </a:rPr>
              <a:t>Anthropic's API writes the drafts, and does not train on them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66928" y="5577840"/>
            <a:ext cx="11121847" cy="566928"/>
          </a:xfrm>
          <a:prstGeom prst="rect">
            <a:avLst/>
          </a:prstGeom>
          <a:solidFill>
            <a:srgbClr val="EEF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822960" y="5797296"/>
            <a:ext cx="50292" cy="128016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987552" y="5733288"/>
            <a:ext cx="315864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0F172A"/>
                </a:solidFill>
                <a:latin typeface="Calibri"/>
              </a:rPr>
              <a:t>Read-only connectors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530242" y="5797296"/>
            <a:ext cx="50292" cy="128016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694834" y="5733288"/>
            <a:ext cx="315864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0F172A"/>
                </a:solidFill>
                <a:latin typeface="Calibri"/>
              </a:rPr>
              <a:t>Deletion on request</a:t>
            </a:r>
          </a:p>
        </p:txBody>
      </p:sp>
      <p:sp>
        <p:nvSpPr>
          <p:cNvPr id="46" name="Rectangle 45"/>
          <p:cNvSpPr/>
          <p:nvPr/>
        </p:nvSpPr>
        <p:spPr>
          <a:xfrm>
            <a:off x="8237524" y="5797296"/>
            <a:ext cx="50292" cy="128016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8402116" y="5733288"/>
            <a:ext cx="315864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1" i="0">
                <a:solidFill>
                  <a:srgbClr val="0F172A"/>
                </a:solidFill>
                <a:latin typeface="Calibri"/>
              </a:rPr>
              <a:t>Daily backups with point-in-time recovery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66928" y="6291072"/>
            <a:ext cx="11121847" cy="10972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566928" y="6382512"/>
            <a:ext cx="778529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0">
                <a:solidFill>
                  <a:srgbClr val="334155"/>
                </a:solidFill>
                <a:latin typeface="Calibri"/>
              </a:rPr>
              <a:t>Hosted on Google Cloud in the United States. Other regions on request.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352221" y="6382512"/>
            <a:ext cx="2787914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334155"/>
                </a:solidFill>
                <a:latin typeface="Calibri"/>
              </a:rPr>
              <a:t>signalhot.com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1140135" y="6382512"/>
            <a:ext cx="54864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334155"/>
                </a:solidFill>
                <a:latin typeface="Calibri"/>
              </a:rPr>
              <a:t>6 / 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8016" cy="6858000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65760"/>
            <a:ext cx="6673108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 i="0">
                <a:solidFill>
                  <a:srgbClr val="C74634"/>
                </a:solidFill>
                <a:latin typeface="Calibri"/>
              </a:rPr>
              <a:t>PLANS AND PRICING</a:t>
            </a:r>
          </a:p>
        </p:txBody>
      </p:sp>
      <p:pic>
        <p:nvPicPr>
          <p:cNvPr id="5" name="Picture 4" descr="SignalHOT_Logo_Ligh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367" y="310896"/>
            <a:ext cx="582819" cy="3840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6928" y="868680"/>
            <a:ext cx="8897477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4000"/>
              </a:lnSpc>
            </a:pPr>
            <a:r>
              <a:rPr sz="3000" b="1" i="0">
                <a:solidFill>
                  <a:srgbClr val="0F172A"/>
                </a:solidFill>
                <a:latin typeface="Calibri"/>
              </a:rPr>
              <a:t>Four plans.</a:t>
            </a:r>
          </a:p>
          <a:p>
            <a:pPr algn="l">
              <a:lnSpc>
                <a:spcPct val="114000"/>
              </a:lnSpc>
            </a:pPr>
            <a:r>
              <a:rPr sz="3000" b="1" i="0">
                <a:solidFill>
                  <a:srgbClr val="0F172A"/>
                </a:solidFill>
                <a:latin typeface="Calibri"/>
              </a:rPr>
              <a:t>One platform.</a:t>
            </a:r>
          </a:p>
        </p:txBody>
      </p:sp>
      <p:sp>
        <p:nvSpPr>
          <p:cNvPr id="7" name="Rectangle 6"/>
          <p:cNvSpPr/>
          <p:nvPr/>
        </p:nvSpPr>
        <p:spPr>
          <a:xfrm>
            <a:off x="566928" y="2066543"/>
            <a:ext cx="1371600" cy="25603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6928" y="2231136"/>
            <a:ext cx="1000966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0" i="0">
                <a:solidFill>
                  <a:srgbClr val="334155"/>
                </a:solidFill>
                <a:latin typeface="Calibri"/>
              </a:rPr>
              <a:t>Every plan includes all four pillars, their AI agents and the connectors. Annual pricing shown.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2706624"/>
            <a:ext cx="2629585" cy="3218688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2706624"/>
            <a:ext cx="2629585" cy="5029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04672" y="2944368"/>
            <a:ext cx="215409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F172A"/>
                </a:solidFill>
                <a:latin typeface="Calibri"/>
              </a:rPr>
              <a:t>Starter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4672" y="3328416"/>
            <a:ext cx="215409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 i="0">
                <a:solidFill>
                  <a:srgbClr val="0F172A"/>
                </a:solidFill>
                <a:latin typeface="Calibri"/>
              </a:rPr>
              <a:t>$1,249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4672" y="3785615"/>
            <a:ext cx="2154097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i="0">
                <a:solidFill>
                  <a:srgbClr val="334155"/>
                </a:solidFill>
                <a:latin typeface="Calibri"/>
              </a:rPr>
              <a:t>/mo billed annually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4672" y="4041648"/>
            <a:ext cx="2154097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150" b="0" i="0">
                <a:solidFill>
                  <a:srgbClr val="475569"/>
                </a:solidFill>
                <a:latin typeface="Calibri"/>
              </a:rPr>
              <a:t>$1,499 monthly  ·  setup = 1 month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04672" y="4407408"/>
            <a:ext cx="2154097" cy="10972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04672" y="4640580"/>
            <a:ext cx="50292" cy="11887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69264" y="4553712"/>
            <a:ext cx="198950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Up to 10 users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04672" y="4969764"/>
            <a:ext cx="50292" cy="11887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69264" y="4882896"/>
            <a:ext cx="198950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1 HOT Plug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04672" y="5298948"/>
            <a:ext cx="50292" cy="11887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69264" y="5212080"/>
            <a:ext cx="198950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5 alert rules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04672" y="5628132"/>
            <a:ext cx="50292" cy="11887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69264" y="5541264"/>
            <a:ext cx="198950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AI Agents  ·  Read API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397681" y="2706624"/>
            <a:ext cx="2629585" cy="3218688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3397681" y="2706624"/>
            <a:ext cx="2629585" cy="5029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635425" y="2944368"/>
            <a:ext cx="215409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F172A"/>
                </a:solidFill>
                <a:latin typeface="Calibri"/>
              </a:rPr>
              <a:t>Professional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635425" y="3328416"/>
            <a:ext cx="215409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 i="0">
                <a:solidFill>
                  <a:srgbClr val="0F172A"/>
                </a:solidFill>
                <a:latin typeface="Calibri"/>
              </a:rPr>
              <a:t>$2,499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35425" y="3785615"/>
            <a:ext cx="2154097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i="0">
                <a:solidFill>
                  <a:srgbClr val="334155"/>
                </a:solidFill>
                <a:latin typeface="Calibri"/>
              </a:rPr>
              <a:t>/mo billed annually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35425" y="4041648"/>
            <a:ext cx="2154097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150" b="0" i="0">
                <a:solidFill>
                  <a:srgbClr val="475569"/>
                </a:solidFill>
                <a:latin typeface="Calibri"/>
              </a:rPr>
              <a:t>$2,999 monthly  ·  setup = 1 month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635425" y="4407408"/>
            <a:ext cx="2154097" cy="10972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3635425" y="4640580"/>
            <a:ext cx="50292" cy="11887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800017" y="4553712"/>
            <a:ext cx="198950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Up to 50 users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635425" y="4969764"/>
            <a:ext cx="50292" cy="11887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3800017" y="4882896"/>
            <a:ext cx="198950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2 HOT Plugs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635425" y="5298948"/>
            <a:ext cx="50292" cy="11887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800017" y="5212080"/>
            <a:ext cx="198950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20 alert rules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635425" y="5628132"/>
            <a:ext cx="50292" cy="11887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800017" y="5541264"/>
            <a:ext cx="198950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AI Agents  ·  Read API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228435" y="2706624"/>
            <a:ext cx="2629585" cy="3218688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6228435" y="2706624"/>
            <a:ext cx="2629585" cy="5029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466179" y="2944368"/>
            <a:ext cx="215409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F172A"/>
                </a:solidFill>
                <a:latin typeface="Calibri"/>
              </a:rPr>
              <a:t>Enterprise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66179" y="3328416"/>
            <a:ext cx="215409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 i="0">
                <a:solidFill>
                  <a:srgbClr val="0F172A"/>
                </a:solidFill>
                <a:latin typeface="Calibri"/>
              </a:rPr>
              <a:t>$3,999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466179" y="3785615"/>
            <a:ext cx="2154097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i="0">
                <a:solidFill>
                  <a:srgbClr val="334155"/>
                </a:solidFill>
                <a:latin typeface="Calibri"/>
              </a:rPr>
              <a:t>/mo billed annually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466179" y="4041648"/>
            <a:ext cx="2154097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150" b="0" i="0">
                <a:solidFill>
                  <a:srgbClr val="475569"/>
                </a:solidFill>
                <a:latin typeface="Calibri"/>
              </a:rPr>
              <a:t>$4,999 monthly  ·  setup = 1 month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466179" y="4407408"/>
            <a:ext cx="2154097" cy="10972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6466179" y="4640580"/>
            <a:ext cx="50292" cy="11887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630771" y="4553712"/>
            <a:ext cx="198950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Up to 100 users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466179" y="4969764"/>
            <a:ext cx="50292" cy="11887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630771" y="4882896"/>
            <a:ext cx="198950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Unlimited plugs and alerts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466179" y="5298948"/>
            <a:ext cx="50292" cy="11887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630771" y="5212080"/>
            <a:ext cx="198950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AI Agents  ·  Full API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466179" y="5628132"/>
            <a:ext cx="50292" cy="11887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6630771" y="5541264"/>
            <a:ext cx="198950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3 onboarding sessions</a:t>
            </a:r>
          </a:p>
        </p:txBody>
      </p:sp>
      <p:sp>
        <p:nvSpPr>
          <p:cNvPr id="54" name="Rectangle 53"/>
          <p:cNvSpPr/>
          <p:nvPr/>
        </p:nvSpPr>
        <p:spPr>
          <a:xfrm>
            <a:off x="9059189" y="2706624"/>
            <a:ext cx="2629585" cy="3218688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ectangle 54"/>
          <p:cNvSpPr/>
          <p:nvPr/>
        </p:nvSpPr>
        <p:spPr>
          <a:xfrm>
            <a:off x="9059189" y="2706624"/>
            <a:ext cx="2629585" cy="5029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9296933" y="2944368"/>
            <a:ext cx="215409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 i="0">
                <a:solidFill>
                  <a:srgbClr val="0F172A"/>
                </a:solidFill>
                <a:latin typeface="Calibri"/>
              </a:rPr>
              <a:t>Custom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296933" y="3328416"/>
            <a:ext cx="215409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00" b="1" i="0">
                <a:solidFill>
                  <a:srgbClr val="0F172A"/>
                </a:solidFill>
                <a:latin typeface="Calibri"/>
              </a:rPr>
              <a:t>Let's talk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9296933" y="4041648"/>
            <a:ext cx="2154097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150" b="0" i="0">
                <a:solidFill>
                  <a:srgbClr val="475569"/>
                </a:solidFill>
                <a:latin typeface="Calibri"/>
              </a:rPr>
              <a:t>Bespoke terms</a:t>
            </a:r>
          </a:p>
        </p:txBody>
      </p:sp>
      <p:sp>
        <p:nvSpPr>
          <p:cNvPr id="59" name="Rectangle 58"/>
          <p:cNvSpPr/>
          <p:nvPr/>
        </p:nvSpPr>
        <p:spPr>
          <a:xfrm>
            <a:off x="9296933" y="4407408"/>
            <a:ext cx="2154097" cy="10972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9296933" y="4640580"/>
            <a:ext cx="50292" cy="11887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9461525" y="4553712"/>
            <a:ext cx="198950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More than 100 users</a:t>
            </a:r>
          </a:p>
        </p:txBody>
      </p:sp>
      <p:sp>
        <p:nvSpPr>
          <p:cNvPr id="62" name="Rectangle 61"/>
          <p:cNvSpPr/>
          <p:nvPr/>
        </p:nvSpPr>
        <p:spPr>
          <a:xfrm>
            <a:off x="9296933" y="4969764"/>
            <a:ext cx="50292" cy="11887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9461525" y="4882896"/>
            <a:ext cx="198950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Multiple regions or entities</a:t>
            </a:r>
          </a:p>
        </p:txBody>
      </p:sp>
      <p:sp>
        <p:nvSpPr>
          <p:cNvPr id="64" name="Rectangle 63"/>
          <p:cNvSpPr/>
          <p:nvPr/>
        </p:nvSpPr>
        <p:spPr>
          <a:xfrm>
            <a:off x="9296933" y="5298948"/>
            <a:ext cx="50292" cy="11887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9461525" y="5212080"/>
            <a:ext cx="198950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Custom connector work</a:t>
            </a:r>
          </a:p>
        </p:txBody>
      </p:sp>
      <p:sp>
        <p:nvSpPr>
          <p:cNvPr id="66" name="Rectangle 65"/>
          <p:cNvSpPr/>
          <p:nvPr/>
        </p:nvSpPr>
        <p:spPr>
          <a:xfrm>
            <a:off x="9296933" y="5628132"/>
            <a:ext cx="50292" cy="118872"/>
          </a:xfrm>
          <a:prstGeom prst="rect">
            <a:avLst/>
          </a:prstGeom>
          <a:solidFill>
            <a:srgbClr val="C746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9461525" y="5541264"/>
            <a:ext cx="198950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300" b="0" i="0">
                <a:solidFill>
                  <a:srgbClr val="334155"/>
                </a:solidFill>
                <a:latin typeface="Calibri"/>
              </a:rPr>
              <a:t>Dedicated onboarding</a:t>
            </a:r>
          </a:p>
        </p:txBody>
      </p:sp>
      <p:sp>
        <p:nvSpPr>
          <p:cNvPr id="68" name="Rectangle 67"/>
          <p:cNvSpPr/>
          <p:nvPr/>
        </p:nvSpPr>
        <p:spPr>
          <a:xfrm>
            <a:off x="566928" y="6291072"/>
            <a:ext cx="11121847" cy="10972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566928" y="6382512"/>
            <a:ext cx="11121847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50" b="1" i="0">
                <a:solidFill>
                  <a:srgbClr val="C74634"/>
                </a:solidFill>
                <a:latin typeface="Calibri"/>
              </a:rPr>
              <a:t>Prices in USD  ·  Request a live demo  →  hello@signalhot.com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1140135" y="6382512"/>
            <a:ext cx="54864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250" b="0" i="0">
                <a:solidFill>
                  <a:srgbClr val="334155"/>
                </a:solidFill>
                <a:latin typeface="Calibri"/>
              </a:rPr>
              <a:t>7 / 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